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6" r:id="rId10"/>
    <p:sldId id="276" r:id="rId11"/>
    <p:sldId id="264" r:id="rId12"/>
    <p:sldId id="265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69" r:id="rId21"/>
    <p:sldId id="270" r:id="rId22"/>
  </p:sldIdLst>
  <p:sldSz cx="12192000" cy="6858000"/>
  <p:notesSz cx="6797675" cy="9929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C8E0D-D75B-4019-B2AE-5FFAA5A62066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465F1-0912-45D2-A2CC-533C2D78EB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6876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E2452-2B07-4FA0-ADA9-3337ACA69635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B3304-E06F-4407-981F-29EC512978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0483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NN</a:t>
            </a:r>
            <a:r>
              <a:rPr lang="zh-TW" altLang="en-US" dirty="0" smtClean="0"/>
              <a:t>的</a:t>
            </a:r>
            <a:r>
              <a:rPr lang="en-US" altLang="zh-TW" dirty="0" smtClean="0"/>
              <a:t>INPUT</a:t>
            </a:r>
            <a:r>
              <a:rPr lang="zh-TW" altLang="en-US" dirty="0" smtClean="0"/>
              <a:t>是</a:t>
            </a:r>
            <a:r>
              <a:rPr lang="en-US" altLang="zh-TW" dirty="0" smtClean="0"/>
              <a:t>embedding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vector</a:t>
            </a:r>
            <a:r>
              <a:rPr lang="zh-TW" altLang="en-US" dirty="0" smtClean="0"/>
              <a:t>，要如何訓練一個足夠代表</a:t>
            </a:r>
            <a:r>
              <a:rPr lang="en-US" altLang="zh-TW" dirty="0" smtClean="0"/>
              <a:t>input</a:t>
            </a:r>
            <a:r>
              <a:rPr lang="zh-TW" altLang="en-US" dirty="0" smtClean="0"/>
              <a:t>的</a:t>
            </a:r>
            <a:r>
              <a:rPr lang="en-US" altLang="zh-TW" dirty="0" smtClean="0"/>
              <a:t>embedding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vector?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B3304-E06F-4407-981F-29EC512978A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664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9DA-5554-461A-A7AE-1022E85B3BA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1DC3-A418-4681-BDA9-C64C82551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6429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9DA-5554-461A-A7AE-1022E85B3BA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1DC3-A418-4681-BDA9-C64C82551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88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9DA-5554-461A-A7AE-1022E85B3BA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1DC3-A418-4681-BDA9-C64C82551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829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9DA-5554-461A-A7AE-1022E85B3BA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1DC3-A418-4681-BDA9-C64C82551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868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9DA-5554-461A-A7AE-1022E85B3BA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1DC3-A418-4681-BDA9-C64C82551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1770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9DA-5554-461A-A7AE-1022E85B3BA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1DC3-A418-4681-BDA9-C64C82551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27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9DA-5554-461A-A7AE-1022E85B3BA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1DC3-A418-4681-BDA9-C64C82551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426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9DA-5554-461A-A7AE-1022E85B3BA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1DC3-A418-4681-BDA9-C64C82551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605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9DA-5554-461A-A7AE-1022E85B3BA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1DC3-A418-4681-BDA9-C64C82551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70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9DA-5554-461A-A7AE-1022E85B3BA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1DC3-A418-4681-BDA9-C64C82551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544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9DA-5554-461A-A7AE-1022E85B3BA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1DC3-A418-4681-BDA9-C64C82551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58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CB9DA-5554-461A-A7AE-1022E85B3BA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81DC3-A418-4681-BDA9-C64C82551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491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Curriculum Learning for Heterogeneous Star Network Embedding via Deep Reinforcement Learning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74734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Source : WSDM 2018</a:t>
            </a:r>
          </a:p>
          <a:p>
            <a:r>
              <a:rPr lang="en-US" altLang="zh-TW" dirty="0" smtClean="0"/>
              <a:t>Advisor : JIA-LING KOH</a:t>
            </a:r>
          </a:p>
          <a:p>
            <a:r>
              <a:rPr lang="en-US" altLang="zh-TW" dirty="0" smtClean="0"/>
              <a:t>Speaker : YI-CHENG HUNG</a:t>
            </a:r>
          </a:p>
          <a:p>
            <a:r>
              <a:rPr lang="en-US" altLang="zh-TW" smtClean="0"/>
              <a:t>Date:2018/04/24</a:t>
            </a:r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18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Method-framework</a:t>
            </a:r>
            <a:endParaRPr lang="zh-TW" altLang="en-US" dirty="0">
              <a:solidFill>
                <a:srgbClr val="00B0F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115" y="2322470"/>
            <a:ext cx="11681769" cy="310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4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Method-Learning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00B0F0"/>
                </a:solidFill>
              </a:rPr>
              <a:t>Module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082" y="1825625"/>
            <a:ext cx="8530865" cy="356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7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Method-Integrating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083" y="1825625"/>
            <a:ext cx="5254625" cy="1397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895272" y="1834858"/>
            <a:ext cx="1798927" cy="16533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687" y="4546962"/>
            <a:ext cx="652462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5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Outline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Method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Experiment</a:t>
            </a:r>
          </a:p>
          <a:p>
            <a:r>
              <a:rPr lang="en-US" altLang="zh-TW" dirty="0" smtClean="0"/>
              <a:t>Conclusion</a:t>
            </a:r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1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Experiment-dataset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02" y="2570595"/>
            <a:ext cx="12040498" cy="175202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8860810" y="5394037"/>
            <a:ext cx="249299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多標籤類型會進行排</a:t>
            </a:r>
            <a:r>
              <a:rPr lang="zh-TW" altLang="en-US" dirty="0"/>
              <a:t>除</a:t>
            </a:r>
          </a:p>
        </p:txBody>
      </p:sp>
    </p:spTree>
    <p:extLst>
      <p:ext uri="{BB962C8B-B14F-4D97-AF65-F5344CB8AC3E}">
        <p14:creationId xmlns:p14="http://schemas.microsoft.com/office/powerpoint/2010/main" val="15888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B0F0"/>
                </a:solidFill>
              </a:rPr>
              <a:t>Quantitative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00B0F0"/>
                </a:solidFill>
              </a:rPr>
              <a:t>results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00B0F0"/>
                </a:solidFill>
              </a:rPr>
              <a:t>in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00B0F0"/>
                </a:solidFill>
              </a:rPr>
              <a:t>the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FF0000"/>
                </a:solidFill>
              </a:rPr>
              <a:t>unsupervised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00B0F0"/>
                </a:solidFill>
              </a:rPr>
              <a:t>setting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62" y="2131291"/>
            <a:ext cx="10887075" cy="33528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581236" y="5116945"/>
            <a:ext cx="6613237" cy="258619"/>
          </a:xfrm>
          <a:prstGeom prst="rect">
            <a:avLst/>
          </a:prstGeom>
          <a:solidFill>
            <a:srgbClr val="FF0000">
              <a:alpha val="2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364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B0F0"/>
                </a:solidFill>
              </a:rPr>
              <a:t>Quantitative results in the </a:t>
            </a:r>
            <a:r>
              <a:rPr lang="en-US" altLang="zh-TW" dirty="0">
                <a:solidFill>
                  <a:srgbClr val="FF0000"/>
                </a:solidFill>
              </a:rPr>
              <a:t>semi-supervised </a:t>
            </a:r>
            <a:r>
              <a:rPr lang="en-US" altLang="zh-TW" dirty="0">
                <a:solidFill>
                  <a:srgbClr val="00B0F0"/>
                </a:solidFill>
              </a:rPr>
              <a:t>setting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056534"/>
            <a:ext cx="10820400" cy="340995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740563" y="5061527"/>
            <a:ext cx="6613237" cy="258619"/>
          </a:xfrm>
          <a:prstGeom prst="rect">
            <a:avLst/>
          </a:prstGeom>
          <a:solidFill>
            <a:srgbClr val="FF0000">
              <a:alpha val="2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813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solidFill>
                  <a:srgbClr val="00B0F0"/>
                </a:solidFill>
              </a:rPr>
              <a:t>Performance w.r.t. training steps on the DBLP</a:t>
            </a:r>
            <a:br>
              <a:rPr lang="en-US" altLang="zh-TW" dirty="0">
                <a:solidFill>
                  <a:srgbClr val="00B0F0"/>
                </a:solidFill>
              </a:rPr>
            </a:br>
            <a:r>
              <a:rPr lang="en-US" altLang="zh-TW" dirty="0">
                <a:solidFill>
                  <a:srgbClr val="00B0F0"/>
                </a:solidFill>
              </a:rPr>
              <a:t>dataset.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512" y="2526578"/>
            <a:ext cx="7038975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6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B0F0"/>
                </a:solidFill>
              </a:rPr>
              <a:t>Performance </a:t>
            </a:r>
            <a:r>
              <a:rPr lang="en-US" altLang="zh-TW" dirty="0" err="1">
                <a:solidFill>
                  <a:srgbClr val="00B0F0"/>
                </a:solidFill>
              </a:rPr>
              <a:t>v.s</a:t>
            </a:r>
            <a:r>
              <a:rPr lang="en-US" altLang="zh-TW" dirty="0">
                <a:solidFill>
                  <a:srgbClr val="00B0F0"/>
                </a:solidFill>
              </a:rPr>
              <a:t>. the running time.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2183389"/>
            <a:ext cx="678180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47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solidFill>
                  <a:srgbClr val="00B0F0"/>
                </a:solidFill>
              </a:rPr>
              <a:t>Performance w.r.t. #simulations on the IMDB</a:t>
            </a:r>
            <a:br>
              <a:rPr lang="en-US" altLang="zh-TW" dirty="0">
                <a:solidFill>
                  <a:srgbClr val="00B0F0"/>
                </a:solidFill>
              </a:rPr>
            </a:br>
            <a:r>
              <a:rPr lang="en-US" altLang="zh-TW" dirty="0">
                <a:solidFill>
                  <a:srgbClr val="00B0F0"/>
                </a:solidFill>
              </a:rPr>
              <a:t>dataset.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112" y="2197099"/>
            <a:ext cx="658177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6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Outline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Method</a:t>
            </a:r>
          </a:p>
          <a:p>
            <a:r>
              <a:rPr lang="en-US" altLang="zh-TW" dirty="0" smtClean="0"/>
              <a:t>Experiment</a:t>
            </a:r>
          </a:p>
          <a:p>
            <a:r>
              <a:rPr lang="en-US" altLang="zh-TW" dirty="0" smtClean="0"/>
              <a:t>Conclusion</a:t>
            </a:r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32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Outline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Method</a:t>
            </a:r>
          </a:p>
          <a:p>
            <a:r>
              <a:rPr lang="en-US" altLang="zh-TW" dirty="0" smtClean="0"/>
              <a:t>Experiment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Conclusion</a:t>
            </a:r>
            <a:endParaRPr lang="zh-TW" altLang="en-US" dirty="0" smtClean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68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Conclusion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Proposed </a:t>
            </a:r>
            <a:r>
              <a:rPr lang="en-US" altLang="zh-TW" dirty="0"/>
              <a:t>a deep reinforcement learning based </a:t>
            </a:r>
            <a:r>
              <a:rPr lang="en-US" altLang="zh-TW" dirty="0" smtClean="0"/>
              <a:t>approach</a:t>
            </a:r>
          </a:p>
          <a:p>
            <a:r>
              <a:rPr lang="en-US" altLang="zh-TW" dirty="0"/>
              <a:t>I</a:t>
            </a:r>
            <a:r>
              <a:rPr lang="en-US" altLang="zh-TW" dirty="0" smtClean="0"/>
              <a:t>ntegrates </a:t>
            </a:r>
            <a:r>
              <a:rPr lang="en-US" altLang="zh-TW" dirty="0"/>
              <a:t>the learning and planning </a:t>
            </a:r>
            <a:r>
              <a:rPr lang="en-US" altLang="zh-TW" dirty="0" smtClean="0"/>
              <a:t>strategies</a:t>
            </a:r>
          </a:p>
          <a:p>
            <a:r>
              <a:rPr lang="en-US" altLang="zh-TW" dirty="0"/>
              <a:t>Experimental results proved the effectiveness and efficiency of our approach.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315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Outline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Introduction</a:t>
            </a:r>
          </a:p>
          <a:p>
            <a:r>
              <a:rPr lang="en-US" altLang="zh-TW" dirty="0" smtClean="0"/>
              <a:t>Method</a:t>
            </a:r>
          </a:p>
          <a:p>
            <a:r>
              <a:rPr lang="en-US" altLang="zh-TW" dirty="0" smtClean="0"/>
              <a:t>Experiment</a:t>
            </a:r>
          </a:p>
          <a:p>
            <a:r>
              <a:rPr lang="en-US" altLang="zh-TW" dirty="0" smtClean="0"/>
              <a:t>Conclusion</a:t>
            </a:r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50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Introduction-motivation</a:t>
            </a:r>
            <a:endParaRPr lang="zh-TW" altLang="en-US" dirty="0">
              <a:solidFill>
                <a:srgbClr val="00B0F0"/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56" y="1552143"/>
            <a:ext cx="2203017" cy="3265951"/>
          </a:xfrm>
        </p:spPr>
      </p:pic>
      <p:cxnSp>
        <p:nvCxnSpPr>
          <p:cNvPr id="6" name="直線單箭頭接點 5"/>
          <p:cNvCxnSpPr>
            <a:stCxn id="4" idx="3"/>
          </p:cNvCxnSpPr>
          <p:nvPr/>
        </p:nvCxnSpPr>
        <p:spPr>
          <a:xfrm flipV="1">
            <a:off x="3371273" y="3185118"/>
            <a:ext cx="134850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4756727" y="2225964"/>
            <a:ext cx="2780146" cy="2041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訓練模型</a:t>
            </a:r>
            <a:endParaRPr lang="zh-TW" altLang="en-US" dirty="0"/>
          </a:p>
        </p:txBody>
      </p:sp>
      <p:cxnSp>
        <p:nvCxnSpPr>
          <p:cNvPr id="10" name="直線單箭頭接點 9"/>
          <p:cNvCxnSpPr>
            <a:stCxn id="8" idx="3"/>
          </p:cNvCxnSpPr>
          <p:nvPr/>
        </p:nvCxnSpPr>
        <p:spPr>
          <a:xfrm>
            <a:off x="7536873" y="3246582"/>
            <a:ext cx="11545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8691418" y="2931225"/>
            <a:ext cx="1168910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預測類型</a:t>
            </a:r>
            <a:r>
              <a:rPr lang="en-US" altLang="zh-TW" dirty="0" smtClean="0"/>
              <a:t>: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奇幻</a:t>
            </a:r>
            <a:r>
              <a:rPr lang="zh-TW" altLang="en-US" dirty="0" smtClean="0"/>
              <a:t>類型</a:t>
            </a:r>
            <a:endParaRPr lang="zh-TW" altLang="en-US" dirty="0"/>
          </a:p>
        </p:txBody>
      </p:sp>
      <p:cxnSp>
        <p:nvCxnSpPr>
          <p:cNvPr id="14" name="肘形接點 13"/>
          <p:cNvCxnSpPr>
            <a:stCxn id="4" idx="2"/>
          </p:cNvCxnSpPr>
          <p:nvPr/>
        </p:nvCxnSpPr>
        <p:spPr>
          <a:xfrm>
            <a:off x="2269764" y="4818094"/>
            <a:ext cx="914400" cy="914400"/>
          </a:xfrm>
          <a:prstGeom prst="bentConnector3">
            <a:avLst>
              <a:gd name="adj1" fmla="val 151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3184164" y="5547828"/>
            <a:ext cx="189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Embedding vector</a:t>
            </a:r>
          </a:p>
        </p:txBody>
      </p:sp>
      <p:cxnSp>
        <p:nvCxnSpPr>
          <p:cNvPr id="20" name="肘形接點 19"/>
          <p:cNvCxnSpPr>
            <a:stCxn id="16" idx="3"/>
            <a:endCxn id="8" idx="2"/>
          </p:cNvCxnSpPr>
          <p:nvPr/>
        </p:nvCxnSpPr>
        <p:spPr>
          <a:xfrm flipV="1">
            <a:off x="5074746" y="4267200"/>
            <a:ext cx="1072054" cy="146529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乘號 21"/>
          <p:cNvSpPr/>
          <p:nvPr/>
        </p:nvSpPr>
        <p:spPr>
          <a:xfrm>
            <a:off x="3701329" y="2861952"/>
            <a:ext cx="683491" cy="646331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303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Introduction-goal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802" y="1555751"/>
            <a:ext cx="7297738" cy="3879686"/>
          </a:xfrm>
          <a:prstGeom prst="rect">
            <a:avLst/>
          </a:prstGeom>
        </p:spPr>
      </p:pic>
      <p:sp>
        <p:nvSpPr>
          <p:cNvPr id="5" name="向右箭號 4"/>
          <p:cNvSpPr/>
          <p:nvPr/>
        </p:nvSpPr>
        <p:spPr>
          <a:xfrm>
            <a:off x="1813791" y="5424161"/>
            <a:ext cx="5735782" cy="340899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127684" y="573113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修課順序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677211" y="5374763"/>
            <a:ext cx="3259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B0F0"/>
                </a:solidFill>
              </a:rPr>
              <a:t>Goal</a:t>
            </a:r>
            <a:r>
              <a:rPr lang="en-US" altLang="zh-TW" dirty="0" smtClean="0"/>
              <a:t>:</a:t>
            </a:r>
            <a:r>
              <a:rPr lang="zh-TW" altLang="en-US" dirty="0" smtClean="0"/>
              <a:t>在考試時拿到最好的成績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7609974" y="2746664"/>
            <a:ext cx="4286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</a:rPr>
              <a:t>如何得知最好的修課順序</a:t>
            </a:r>
            <a:r>
              <a:rPr lang="en-US" altLang="zh-TW" sz="2800" dirty="0" smtClean="0">
                <a:solidFill>
                  <a:srgbClr val="FF0000"/>
                </a:solidFill>
              </a:rPr>
              <a:t>?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7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Outline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Method</a:t>
            </a:r>
          </a:p>
          <a:p>
            <a:r>
              <a:rPr lang="en-US" altLang="zh-TW" dirty="0" smtClean="0"/>
              <a:t>Experiment</a:t>
            </a:r>
          </a:p>
          <a:p>
            <a:r>
              <a:rPr lang="en-US" altLang="zh-TW" dirty="0" smtClean="0"/>
              <a:t>Conclusion</a:t>
            </a:r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528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Method-framework</a:t>
            </a:r>
            <a:endParaRPr lang="zh-TW" altLang="en-US" dirty="0">
              <a:solidFill>
                <a:srgbClr val="00B0F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115" y="2322470"/>
            <a:ext cx="11681769" cy="3105727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5984905" y="1821913"/>
            <a:ext cx="259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如何決定下一次的課程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52500" y="1821913"/>
            <a:ext cx="4023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假設已經一經上過</a:t>
            </a:r>
            <a:r>
              <a:rPr lang="en-US" altLang="zh-TW" dirty="0" smtClean="0">
                <a:solidFill>
                  <a:srgbClr val="FF0000"/>
                </a:solidFill>
              </a:rPr>
              <a:t>(A,A,B,B,C)</a:t>
            </a:r>
            <a:r>
              <a:rPr lang="zh-TW" altLang="en-US" dirty="0" smtClean="0">
                <a:solidFill>
                  <a:srgbClr val="FF0000"/>
                </a:solidFill>
              </a:rPr>
              <a:t>的課程了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48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Method-Planning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00B0F0"/>
                </a:solidFill>
              </a:rPr>
              <a:t>Module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965" y="2294225"/>
            <a:ext cx="7019925" cy="26574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0850" y="5115500"/>
            <a:ext cx="6210300" cy="6096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22602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Q-Learn</a:t>
            </a:r>
            <a:endParaRPr lang="zh-TW" altLang="en-US" dirty="0">
              <a:solidFill>
                <a:srgbClr val="00B0F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267" y="1839119"/>
            <a:ext cx="8791575" cy="2162175"/>
          </a:xfrm>
          <a:prstGeom prst="rect">
            <a:avLst/>
          </a:prstGeom>
        </p:spPr>
      </p:pic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45904" y="5312858"/>
            <a:ext cx="6210300" cy="609600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7" name="直線單箭頭接點 6"/>
          <p:cNvCxnSpPr>
            <a:stCxn id="4" idx="2"/>
            <a:endCxn id="5" idx="0"/>
          </p:cNvCxnSpPr>
          <p:nvPr/>
        </p:nvCxnSpPr>
        <p:spPr>
          <a:xfrm flipH="1">
            <a:off x="5551054" y="4001294"/>
            <a:ext cx="1" cy="13115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7828305" y="4052508"/>
            <a:ext cx="4363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TW" dirty="0" smtClean="0"/>
              <a:t>η</a:t>
            </a:r>
            <a:r>
              <a:rPr lang="zh-TW" altLang="en-US" dirty="0" smtClean="0"/>
              <a:t>是學習率，決定此次誤差有多少被</a:t>
            </a:r>
            <a:r>
              <a:rPr lang="zh-TW" altLang="en-US" dirty="0"/>
              <a:t>學習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7828305" y="4514927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TW" dirty="0" smtClean="0"/>
              <a:t>Γ</a:t>
            </a:r>
            <a:r>
              <a:rPr lang="zh-TW" altLang="en-US" dirty="0" smtClean="0"/>
              <a:t>是折扣率，決定未來策略的比重</a:t>
            </a:r>
            <a:endParaRPr lang="zh-TW" altLang="en-US" dirty="0"/>
          </a:p>
        </p:txBody>
      </p:sp>
      <p:cxnSp>
        <p:nvCxnSpPr>
          <p:cNvPr id="13" name="直線單箭頭接點 12"/>
          <p:cNvCxnSpPr/>
          <p:nvPr/>
        </p:nvCxnSpPr>
        <p:spPr>
          <a:xfrm flipH="1" flipV="1">
            <a:off x="6267450" y="5800725"/>
            <a:ext cx="9525" cy="4857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 flipV="1">
            <a:off x="7981950" y="5800725"/>
            <a:ext cx="9525" cy="4857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5372100" y="5800725"/>
            <a:ext cx="1828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7429500" y="5800725"/>
            <a:ext cx="109537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5944284" y="6286500"/>
            <a:ext cx="64633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/>
              <a:t>現實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7668309" y="6286500"/>
            <a:ext cx="64633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/>
              <a:t>估計</a:t>
            </a:r>
          </a:p>
        </p:txBody>
      </p:sp>
    </p:spTree>
    <p:extLst>
      <p:ext uri="{BB962C8B-B14F-4D97-AF65-F5344CB8AC3E}">
        <p14:creationId xmlns:p14="http://schemas.microsoft.com/office/powerpoint/2010/main" val="343416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4" grpId="0" animBg="1"/>
      <p:bldP spid="26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</TotalTime>
  <Words>218</Words>
  <Application>Microsoft Office PowerPoint</Application>
  <PresentationFormat>寬螢幕</PresentationFormat>
  <Paragraphs>64</Paragraphs>
  <Slides>21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6" baseType="lpstr">
      <vt:lpstr>新細明體</vt:lpstr>
      <vt:lpstr>Arial</vt:lpstr>
      <vt:lpstr>Calibri</vt:lpstr>
      <vt:lpstr>Cambria</vt:lpstr>
      <vt:lpstr>Office 佈景主題</vt:lpstr>
      <vt:lpstr>Curriculum Learning for Heterogeneous Star Network Embedding via Deep Reinforcement Learning</vt:lpstr>
      <vt:lpstr>Outline</vt:lpstr>
      <vt:lpstr>Outline</vt:lpstr>
      <vt:lpstr>Introduction-motivation</vt:lpstr>
      <vt:lpstr>Introduction-goal</vt:lpstr>
      <vt:lpstr>Outline</vt:lpstr>
      <vt:lpstr>Method-framework</vt:lpstr>
      <vt:lpstr>Method-Planning Module</vt:lpstr>
      <vt:lpstr>Q-Learn</vt:lpstr>
      <vt:lpstr>Method-framework</vt:lpstr>
      <vt:lpstr>Method-Learning Module</vt:lpstr>
      <vt:lpstr>Method-Integrating</vt:lpstr>
      <vt:lpstr>Outline</vt:lpstr>
      <vt:lpstr>Experiment-dataset</vt:lpstr>
      <vt:lpstr>Quantitative results in the unsupervised setting</vt:lpstr>
      <vt:lpstr>Quantitative results in the semi-supervised setting</vt:lpstr>
      <vt:lpstr>Performance w.r.t. training steps on the DBLP dataset.</vt:lpstr>
      <vt:lpstr>Performance v.s. the running time.</vt:lpstr>
      <vt:lpstr>Performance w.r.t. #simulations on the IMDB dataset.</vt:lpstr>
      <vt:lpstr>Outline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Learning for Heterogeneous Star Network Embedding via Deep Reinforcement Learning</dc:title>
  <dc:creator>YC</dc:creator>
  <cp:lastModifiedBy>YC</cp:lastModifiedBy>
  <cp:revision>17</cp:revision>
  <cp:lastPrinted>2018-04-24T05:32:02Z</cp:lastPrinted>
  <dcterms:created xsi:type="dcterms:W3CDTF">2018-04-22T14:38:23Z</dcterms:created>
  <dcterms:modified xsi:type="dcterms:W3CDTF">2018-04-24T05:39:43Z</dcterms:modified>
</cp:coreProperties>
</file>